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9"/>
  </p:notesMasterIdLst>
  <p:sldIdLst>
    <p:sldId id="283" r:id="rId2"/>
    <p:sldId id="284" r:id="rId3"/>
    <p:sldId id="312" r:id="rId4"/>
    <p:sldId id="315" r:id="rId5"/>
    <p:sldId id="316" r:id="rId6"/>
    <p:sldId id="317" r:id="rId7"/>
    <p:sldId id="318" r:id="rId8"/>
    <p:sldId id="313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2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19" r:id="rId26"/>
    <p:sldId id="322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6" r:id="rId45"/>
    <p:sldId id="357" r:id="rId46"/>
    <p:sldId id="358" r:id="rId47"/>
    <p:sldId id="359" r:id="rId48"/>
    <p:sldId id="360" r:id="rId49"/>
    <p:sldId id="375" r:id="rId50"/>
    <p:sldId id="361" r:id="rId51"/>
    <p:sldId id="362" r:id="rId52"/>
    <p:sldId id="363" r:id="rId53"/>
    <p:sldId id="364" r:id="rId54"/>
    <p:sldId id="365" r:id="rId55"/>
    <p:sldId id="355" r:id="rId56"/>
    <p:sldId id="366" r:id="rId57"/>
    <p:sldId id="367" r:id="rId58"/>
    <p:sldId id="368" r:id="rId59"/>
    <p:sldId id="369" r:id="rId60"/>
    <p:sldId id="376" r:id="rId61"/>
    <p:sldId id="370" r:id="rId62"/>
    <p:sldId id="371" r:id="rId63"/>
    <p:sldId id="372" r:id="rId64"/>
    <p:sldId id="373" r:id="rId65"/>
    <p:sldId id="374" r:id="rId66"/>
    <p:sldId id="281" r:id="rId67"/>
    <p:sldId id="28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4" d="100"/>
          <a:sy n="44" d="100"/>
        </p:scale>
        <p:origin x="77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D77A7-14A0-420A-B437-CF1896B78195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015A8-0C44-43C9-BF47-0BD25467B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155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67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08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05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86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452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28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27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26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26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55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33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1A70EB-668A-4A6B-A204-3C2A7EBC7E96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EFD811-5986-4D9C-9728-3B08225F5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85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/methods/set/discard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012"/>
            <a:ext cx="14011275" cy="78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1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Slicing List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5878784" cy="4022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317"/>
          <a:stretch/>
        </p:blipFill>
        <p:spPr>
          <a:xfrm>
            <a:off x="7868221" y="2302573"/>
            <a:ext cx="4137851" cy="21431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996946" y="3072384"/>
            <a:ext cx="812030" cy="676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12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Creating a copy of a List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Python, you’ll have two kinds of mechanisms to create copies of an existing list. You can create either:</a:t>
            </a:r>
          </a:p>
          <a:p>
            <a:r>
              <a:rPr lang="en-US" sz="2400" dirty="0"/>
              <a:t>A </a:t>
            </a:r>
            <a:r>
              <a:rPr lang="en-US" sz="2400" b="1" dirty="0"/>
              <a:t>shallow</a:t>
            </a:r>
            <a:r>
              <a:rPr lang="en-US" sz="2400" dirty="0"/>
              <a:t> copy</a:t>
            </a:r>
          </a:p>
          <a:p>
            <a:r>
              <a:rPr lang="en-US" sz="2400" dirty="0"/>
              <a:t>A </a:t>
            </a:r>
            <a:r>
              <a:rPr lang="en-US" sz="2400" b="1" dirty="0"/>
              <a:t>deep</a:t>
            </a:r>
            <a:r>
              <a:rPr lang="en-US" sz="2400" dirty="0"/>
              <a:t> copy</a:t>
            </a:r>
          </a:p>
          <a:p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3621024" y="2569464"/>
            <a:ext cx="7461504" cy="1737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/>
              <a:t>A </a:t>
            </a:r>
            <a:r>
              <a:rPr lang="en-US" sz="2000" b="1" dirty="0"/>
              <a:t>shallow copy</a:t>
            </a:r>
            <a:r>
              <a:rPr lang="en-US" sz="2000" dirty="0"/>
              <a:t> of an existing list is a new list containing references to the objects stored in the original list. In other words, when you create a shallow copy of a list, Python constructs a new list with a new identity. Then, it inserts references to the objects in the original list into the new list.</a:t>
            </a:r>
            <a:endParaRPr lang="en-IN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1261872" y="4645152"/>
            <a:ext cx="9491472" cy="16459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a </a:t>
            </a:r>
            <a:r>
              <a:rPr lang="en-US" sz="2000" b="1" dirty="0"/>
              <a:t>deep copy </a:t>
            </a:r>
            <a:r>
              <a:rPr lang="en-US" sz="2000" dirty="0"/>
              <a:t>of a list, Python constructs a new list object and then inserts copies of the objects from the original list recursively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76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704" y="197301"/>
            <a:ext cx="10058400" cy="66437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Shallow Copy (Three Methods)</a:t>
            </a:r>
            <a:endParaRPr lang="en-IN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6" y="2401369"/>
            <a:ext cx="10450068" cy="381655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40436" y="1101169"/>
            <a:ext cx="2514600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Slicing Operator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3438144" y="1065662"/>
            <a:ext cx="2852928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.copy() method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6949440" y="1009729"/>
            <a:ext cx="3374136" cy="1243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Copy() function of copy module</a:t>
            </a:r>
            <a:endParaRPr lang="en-IN" dirty="0"/>
          </a:p>
        </p:txBody>
      </p:sp>
      <p:sp>
        <p:nvSpPr>
          <p:cNvPr id="11" name="Down Arrow 10"/>
          <p:cNvSpPr/>
          <p:nvPr/>
        </p:nvSpPr>
        <p:spPr>
          <a:xfrm>
            <a:off x="978408" y="2161873"/>
            <a:ext cx="548640" cy="489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2212848" y="5632704"/>
            <a:ext cx="7754112" cy="585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Note: As we change the values in the List the id changes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28655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704" y="197301"/>
            <a:ext cx="10058400" cy="66437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Shallow Copy (Three Methods)</a:t>
            </a:r>
            <a:endParaRPr lang="en-IN" b="1" dirty="0"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40436" y="1101169"/>
            <a:ext cx="2514600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Slicing Operator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3438144" y="1065662"/>
            <a:ext cx="2852928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.copy() method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6949440" y="1009729"/>
            <a:ext cx="3374136" cy="1243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Copy() function of copy module</a:t>
            </a:r>
            <a:endParaRPr lang="en-IN" dirty="0"/>
          </a:p>
        </p:txBody>
      </p:sp>
      <p:sp>
        <p:nvSpPr>
          <p:cNvPr id="11" name="Down Arrow 10"/>
          <p:cNvSpPr/>
          <p:nvPr/>
        </p:nvSpPr>
        <p:spPr>
          <a:xfrm>
            <a:off x="4462272" y="2213234"/>
            <a:ext cx="548640" cy="489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7" y="2703121"/>
            <a:ext cx="10072687" cy="35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8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704" y="197301"/>
            <a:ext cx="10058400" cy="66437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Shallow Copy (Three Methods)</a:t>
            </a:r>
            <a:endParaRPr lang="en-IN" b="1" dirty="0"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40436" y="1101169"/>
            <a:ext cx="2514600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Slicing Operator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3438144" y="1065662"/>
            <a:ext cx="2852928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.copy() method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6949440" y="1009729"/>
            <a:ext cx="3374136" cy="1243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Copy() function of copy module</a:t>
            </a:r>
            <a:endParaRPr lang="en-IN" dirty="0"/>
          </a:p>
        </p:txBody>
      </p:sp>
      <p:sp>
        <p:nvSpPr>
          <p:cNvPr id="11" name="Down Arrow 10"/>
          <p:cNvSpPr/>
          <p:nvPr/>
        </p:nvSpPr>
        <p:spPr>
          <a:xfrm>
            <a:off x="8362188" y="2217124"/>
            <a:ext cx="548640" cy="489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2707011"/>
            <a:ext cx="9764268" cy="35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70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9" y="143092"/>
            <a:ext cx="10058400" cy="113135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Deep Copy of List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489" y="1274445"/>
            <a:ext cx="5047489" cy="4022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177" y="1134110"/>
            <a:ext cx="5427726" cy="43033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6596" y="5678424"/>
            <a:ext cx="11859768" cy="6457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 case of immutable Objects </a:t>
            </a:r>
            <a:r>
              <a:rPr lang="en-US" sz="2000" b="1" dirty="0" err="1"/>
              <a:t>deepcopy</a:t>
            </a:r>
            <a:r>
              <a:rPr lang="en-US" sz="2000" b="1" dirty="0"/>
              <a:t> behaves same as shallow copy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978698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Copy </a:t>
            </a:r>
            <a:r>
              <a:rPr lang="en-US" b="1" dirty="0" err="1">
                <a:latin typeface="+mn-lt"/>
              </a:rPr>
              <a:t>vs</a:t>
            </a:r>
            <a:r>
              <a:rPr lang="en-US" b="1" dirty="0">
                <a:latin typeface="+mn-lt"/>
              </a:rPr>
              <a:t> Aliases of List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13148"/>
            <a:ext cx="10058400" cy="34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54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Reading List from User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10058400" cy="446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36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Updating items in List</a:t>
            </a:r>
            <a:endParaRPr lang="en-IN" b="1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3743325" cy="2002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32" y="1737361"/>
            <a:ext cx="5811774" cy="224028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01752" y="2130552"/>
            <a:ext cx="694944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9589008" y="1011981"/>
            <a:ext cx="694944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6" y="4069079"/>
            <a:ext cx="5010150" cy="183413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01752" y="4547661"/>
            <a:ext cx="694944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088" y="4069079"/>
            <a:ext cx="4873752" cy="174083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1357610" y="5217414"/>
            <a:ext cx="694944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750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Growing and Shrinking List Dynamically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64" y="1737360"/>
            <a:ext cx="5311076" cy="249059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0" y="2103120"/>
            <a:ext cx="667512" cy="713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4" y="4526280"/>
            <a:ext cx="8610600" cy="148094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0" y="4836984"/>
            <a:ext cx="667512" cy="713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723964" y="4462272"/>
            <a:ext cx="8904668" cy="17739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667512" y="1737360"/>
            <a:ext cx="5513832" cy="2633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87283"/>
            <a:ext cx="5641848" cy="233362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237796" y="1737360"/>
            <a:ext cx="5887148" cy="2633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0969752" y="4370831"/>
            <a:ext cx="667512" cy="713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243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Python Data Types</a:t>
            </a:r>
            <a:endParaRPr lang="en-IN" b="1" dirty="0">
              <a:latin typeface="+mn-lt"/>
            </a:endParaRPr>
          </a:p>
        </p:txBody>
      </p:sp>
      <p:pic>
        <p:nvPicPr>
          <p:cNvPr id="1026" name="Picture 2" descr="Python Data Structures - Learn to choose data structures wisely ...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r="10237"/>
          <a:stretch/>
        </p:blipFill>
        <p:spPr bwMode="auto">
          <a:xfrm>
            <a:off x="1655064" y="1846263"/>
            <a:ext cx="847648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746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3"/>
            <a:ext cx="10058400" cy="1005839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Inserting elements in List</a:t>
            </a:r>
            <a:endParaRPr lang="en-IN" b="1" dirty="0">
              <a:latin typeface="+mn-lt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272" y="1060704"/>
            <a:ext cx="9925050" cy="2790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851529"/>
            <a:ext cx="6519672" cy="232666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33272" y="3749040"/>
            <a:ext cx="6739128" cy="25054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79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Delete Items from the List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3394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923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Delete Items from the List</a:t>
            </a:r>
            <a:endParaRPr lang="en-IN" b="1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0147"/>
          <a:stretch/>
        </p:blipFill>
        <p:spPr>
          <a:xfrm>
            <a:off x="1026160" y="985627"/>
            <a:ext cx="7467600" cy="5151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5" y="2290762"/>
            <a:ext cx="5095875" cy="16668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357360" y="396240"/>
            <a:ext cx="2164080" cy="141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Using del Keyword</a:t>
            </a:r>
            <a:endParaRPr lang="en-IN" sz="2000" b="1" dirty="0"/>
          </a:p>
        </p:txBody>
      </p:sp>
      <p:sp>
        <p:nvSpPr>
          <p:cNvPr id="10" name="Down Arrow 9"/>
          <p:cNvSpPr/>
          <p:nvPr/>
        </p:nvSpPr>
        <p:spPr>
          <a:xfrm>
            <a:off x="10180320" y="1808480"/>
            <a:ext cx="680720" cy="482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42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90357"/>
          </a:xfrm>
        </p:spPr>
        <p:txBody>
          <a:bodyPr/>
          <a:lstStyle/>
          <a:p>
            <a:r>
              <a:rPr lang="en-IN" b="1" dirty="0">
                <a:latin typeface="+mn-lt"/>
              </a:rPr>
              <a:t>Concatenating and Repeating Lists</a:t>
            </a:r>
            <a:endParaRPr lang="en-IN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991" r="6043"/>
          <a:stretch/>
        </p:blipFill>
        <p:spPr>
          <a:xfrm>
            <a:off x="995680" y="1209040"/>
            <a:ext cx="7457440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2248852"/>
            <a:ext cx="874776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2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81360" cy="145075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Reversing a List                            Sorting a List</a:t>
            </a:r>
            <a:endParaRPr lang="en-IN" b="1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892"/>
          <a:stretch/>
        </p:blipFill>
        <p:spPr>
          <a:xfrm>
            <a:off x="1097281" y="1815783"/>
            <a:ext cx="5953760" cy="402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72" y="1815783"/>
            <a:ext cx="4905375" cy="416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Assignment-3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Write a Python program to count the number of strings from a given list of strings. The string length is 2 or more and the first and last characters are the same.</a:t>
            </a:r>
            <a:br>
              <a:rPr lang="en-US" dirty="0"/>
            </a:br>
            <a:r>
              <a:rPr lang="en-US" dirty="0"/>
              <a:t>Sample List : ['</a:t>
            </a:r>
            <a:r>
              <a:rPr lang="en-US" dirty="0" err="1"/>
              <a:t>abc</a:t>
            </a:r>
            <a:r>
              <a:rPr lang="en-US" dirty="0"/>
              <a:t>', 'xyz', 'aba', '1221']</a:t>
            </a:r>
            <a:br>
              <a:rPr lang="en-US" dirty="0"/>
            </a:br>
            <a:r>
              <a:rPr lang="en-US" dirty="0"/>
              <a:t>Expected Result : 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a Python program to remove duplicates from a list.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a Python program to check if a list is empty or not.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a Python program to find the list of words that are longer than n from a given list of words.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a Python program to print a specified list after removing the 0th, 4th and 5th elements.</a:t>
            </a:r>
            <a:br>
              <a:rPr lang="en-US" dirty="0"/>
            </a:br>
            <a:r>
              <a:rPr lang="en-US" dirty="0"/>
              <a:t>Sample List : ['Red', 'Green', 'White', 'Black', 'Pink', 'Yellow']</a:t>
            </a:r>
            <a:br>
              <a:rPr lang="en-US" dirty="0"/>
            </a:br>
            <a:r>
              <a:rPr lang="en-US" dirty="0"/>
              <a:t>Expected Output : ['Green', 'White', 'Black']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5210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Tuple in Python </a:t>
            </a:r>
            <a:endParaRPr lang="en-IN" sz="5400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759" y="1859280"/>
            <a:ext cx="65430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 provides another type that is an ordered collection of objects, called a tuple.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Tuples are immutable and can store a fixed number of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For example, you can use tuples to represent Cartesian coordinates (x, y), RGB colors (red, green, blue), records in a database table (name, age, job), and many other sequences of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all these use cases, the number of elements in the underlying tuple is </a:t>
            </a:r>
            <a:r>
              <a:rPr lang="en-US" sz="2400" i="1" dirty="0"/>
              <a:t>fixed</a:t>
            </a:r>
            <a:r>
              <a:rPr lang="en-US" sz="2400" dirty="0"/>
              <a:t>, and the items are </a:t>
            </a:r>
            <a:r>
              <a:rPr lang="en-US" sz="2400" i="1" dirty="0"/>
              <a:t>unchangeable</a:t>
            </a:r>
            <a:r>
              <a:rPr lang="en-US" sz="2400" dirty="0"/>
              <a:t>. 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39" y="1987957"/>
            <a:ext cx="4826001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82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69891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Characteristics of Tuple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172" y="698918"/>
            <a:ext cx="10600616" cy="55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2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923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Constructing Tuple in Python</a:t>
            </a:r>
            <a:endParaRPr lang="en-IN" b="1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65" y="1181418"/>
            <a:ext cx="10241915" cy="2124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807"/>
          <a:stretch/>
        </p:blipFill>
        <p:spPr>
          <a:xfrm>
            <a:off x="119380" y="3901440"/>
            <a:ext cx="5041900" cy="221265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02565" y="2831307"/>
            <a:ext cx="711200" cy="772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280" y="2386014"/>
            <a:ext cx="6959600" cy="35147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9408795" y="3830956"/>
            <a:ext cx="711200" cy="772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5352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Tuple as a result of Wrapping the generator Object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360" y="1828800"/>
            <a:ext cx="6705600" cy="24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0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List in python</a:t>
            </a:r>
            <a:endParaRPr lang="en-IN" b="1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04630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Python’s list is a flexible, versatile, powerful, and popular built-in data type.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It allows you to create </a:t>
            </a:r>
            <a:r>
              <a:rPr lang="en-US" sz="2400" b="1" dirty="0"/>
              <a:t>variable-length </a:t>
            </a:r>
            <a:r>
              <a:rPr lang="en-US" sz="2400" dirty="0"/>
              <a:t>and </a:t>
            </a:r>
            <a:r>
              <a:rPr lang="en-US" sz="2400" b="1" dirty="0"/>
              <a:t>mutable</a:t>
            </a:r>
            <a:r>
              <a:rPr lang="en-US" sz="2400" dirty="0"/>
              <a:t> sequences of objects.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 a list, you can store objects of any type.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You </a:t>
            </a:r>
            <a:r>
              <a:rPr lang="en-US" sz="2400" b="1" dirty="0"/>
              <a:t>can also mix objects of different types </a:t>
            </a:r>
            <a:r>
              <a:rPr lang="en-US" sz="2400" dirty="0"/>
              <a:t>within the same list, although list elements often share the same type.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Commonly called </a:t>
            </a:r>
            <a:r>
              <a:rPr lang="en-US" sz="2400" b="1" dirty="0"/>
              <a:t>containers</a:t>
            </a:r>
            <a:r>
              <a:rPr lang="en-US" sz="2400" dirty="0"/>
              <a:t> or </a:t>
            </a:r>
            <a:r>
              <a:rPr lang="en-US" sz="2400" b="1" dirty="0"/>
              <a:t>collections</a:t>
            </a:r>
            <a:r>
              <a:rPr lang="en-US" sz="2400" dirty="0"/>
              <a:t> because a single list can contain or collect an arbitrary number of other objects.</a:t>
            </a: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892040"/>
            <a:ext cx="5797296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8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147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Accessing Items in a Tuple: Indexing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268254"/>
            <a:ext cx="5172075" cy="2733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55" y="1268254"/>
            <a:ext cx="5547677" cy="120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79" y="4256404"/>
            <a:ext cx="6721476" cy="1352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840" y="3832542"/>
            <a:ext cx="4752974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8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147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Accessing Items in a Tuple: Indexing</a:t>
            </a:r>
            <a:endParaRPr lang="en-IN" sz="4400" b="1" dirty="0">
              <a:latin typeface="+mn-lt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043" y="1360439"/>
            <a:ext cx="10180637" cy="14843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5043" y="3028088"/>
            <a:ext cx="97647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spc="-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Retrieving Multiple Items From a Tuple: Slicing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" y="4089525"/>
            <a:ext cx="11029950" cy="2209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35" y="4680974"/>
            <a:ext cx="3286125" cy="65759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8168640" y="4663440"/>
            <a:ext cx="3403600" cy="680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099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20277"/>
          </a:xfrm>
        </p:spPr>
        <p:txBody>
          <a:bodyPr/>
          <a:lstStyle/>
          <a:p>
            <a:r>
              <a:rPr lang="en-IN" b="1" dirty="0">
                <a:latin typeface="+mn-lt"/>
              </a:rPr>
              <a:t>Exploring Tuple Immutability</a:t>
            </a:r>
            <a:br>
              <a:rPr lang="en-IN" b="1" dirty="0">
                <a:latin typeface="+mn-lt"/>
              </a:rPr>
            </a:b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206411"/>
            <a:ext cx="10058400" cy="2979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165"/>
          <a:stretch/>
        </p:blipFill>
        <p:spPr>
          <a:xfrm>
            <a:off x="955040" y="4185920"/>
            <a:ext cx="10200640" cy="20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3883"/>
            <a:ext cx="10058400" cy="800517"/>
          </a:xfrm>
        </p:spPr>
        <p:txBody>
          <a:bodyPr/>
          <a:lstStyle/>
          <a:p>
            <a:r>
              <a:rPr lang="en-IN" b="1" dirty="0">
                <a:latin typeface="+mn-lt"/>
              </a:rPr>
              <a:t>Exploring Tuple Immutability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997585"/>
            <a:ext cx="1020064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47" b="34973"/>
          <a:stretch/>
        </p:blipFill>
        <p:spPr>
          <a:xfrm>
            <a:off x="1082516" y="4758690"/>
            <a:ext cx="10230168" cy="1540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362" y="2609850"/>
            <a:ext cx="79152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8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Packing and Unpacking Tuples</a:t>
            </a:r>
            <a:br>
              <a:rPr lang="en-IN" b="1" dirty="0">
                <a:latin typeface="+mn-lt"/>
              </a:rPr>
            </a:b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194276"/>
            <a:ext cx="10149840" cy="1599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97" y="2794000"/>
            <a:ext cx="3133725" cy="217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90" y="2794000"/>
            <a:ext cx="8025130" cy="349504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64160" y="2794000"/>
            <a:ext cx="973137" cy="619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8656320" y="3081913"/>
            <a:ext cx="973137" cy="619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4283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Packing and Unpacking Tuples</a:t>
            </a:r>
            <a:br>
              <a:rPr lang="en-IN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3573942" cy="4022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1" y="1432560"/>
            <a:ext cx="686816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9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Creating Copies of a Tuple</a:t>
            </a:r>
            <a:br>
              <a:rPr lang="en-US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228" y="1378584"/>
            <a:ext cx="10493692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87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734300" cy="3286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2082642"/>
            <a:ext cx="7896225" cy="39557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4495" y="3423920"/>
            <a:ext cx="2514600" cy="1060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Slicing Operator</a:t>
            </a:r>
            <a:endParaRPr lang="en-IN" dirty="0"/>
          </a:p>
        </p:txBody>
      </p:sp>
      <p:sp>
        <p:nvSpPr>
          <p:cNvPr id="7" name="Up Arrow 6"/>
          <p:cNvSpPr/>
          <p:nvPr/>
        </p:nvSpPr>
        <p:spPr>
          <a:xfrm>
            <a:off x="1097280" y="2733040"/>
            <a:ext cx="579120" cy="7213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8432800" y="286603"/>
            <a:ext cx="3374136" cy="1243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Copy() function of copy module</a:t>
            </a:r>
            <a:endParaRPr lang="en-IN" dirty="0"/>
          </a:p>
        </p:txBody>
      </p:sp>
      <p:sp>
        <p:nvSpPr>
          <p:cNvPr id="9" name="Down Arrow 8"/>
          <p:cNvSpPr/>
          <p:nvPr/>
        </p:nvSpPr>
        <p:spPr>
          <a:xfrm>
            <a:off x="9845548" y="1493998"/>
            <a:ext cx="548640" cy="489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5953760" y="5049520"/>
            <a:ext cx="4307840" cy="98885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Shallow Copy Example</a:t>
            </a:r>
            <a:endParaRPr lang="en-IN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68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160" y="0"/>
            <a:ext cx="10403840" cy="4927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33680" y="314960"/>
            <a:ext cx="1341120" cy="27838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Deep Copy Example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41" y="4104640"/>
            <a:ext cx="9263062" cy="178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4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Concatenating and Repeating Tuples</a:t>
            </a:r>
            <a:br>
              <a:rPr lang="en-IN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085533"/>
            <a:ext cx="8505825" cy="29432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55440" y="2265680"/>
            <a:ext cx="2550160" cy="1107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Augmented Variation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126547"/>
            <a:ext cx="5114925" cy="21812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503920" y="4236720"/>
            <a:ext cx="3139440" cy="1717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Repeating Tuples</a:t>
            </a:r>
            <a:endParaRPr lang="en-IN" dirty="0"/>
          </a:p>
        </p:txBody>
      </p:sp>
      <p:sp>
        <p:nvSpPr>
          <p:cNvPr id="8" name="Left Arrow 7"/>
          <p:cNvSpPr/>
          <p:nvPr/>
        </p:nvSpPr>
        <p:spPr>
          <a:xfrm>
            <a:off x="6705600" y="4998720"/>
            <a:ext cx="1493520" cy="6299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438400" y="2123440"/>
            <a:ext cx="1798320" cy="43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61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067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Characteristics of List Objects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71"/>
          <a:stretch/>
        </p:blipFill>
        <p:spPr>
          <a:xfrm>
            <a:off x="1170432" y="1097280"/>
            <a:ext cx="10277856" cy="52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84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Reversing and Sorting Tuples</a:t>
            </a:r>
            <a:br>
              <a:rPr lang="en-IN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563" y="1165565"/>
            <a:ext cx="10058400" cy="266441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1120" y="1635760"/>
            <a:ext cx="5283200" cy="1188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Reversing using reversed() and slicing operator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3" y="4419282"/>
            <a:ext cx="4743450" cy="18192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126480" y="4708942"/>
            <a:ext cx="5283200" cy="1188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Sorting a tuple returns list</a:t>
            </a:r>
            <a:endParaRPr lang="en-IN" dirty="0"/>
          </a:p>
        </p:txBody>
      </p:sp>
      <p:sp>
        <p:nvSpPr>
          <p:cNvPr id="8" name="Left Arrow 7"/>
          <p:cNvSpPr/>
          <p:nvPr/>
        </p:nvSpPr>
        <p:spPr>
          <a:xfrm>
            <a:off x="5688013" y="5039360"/>
            <a:ext cx="285750" cy="447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101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Traversing Tuples in Python</a:t>
            </a:r>
            <a:br>
              <a:rPr lang="en-IN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1193483"/>
            <a:ext cx="10058400" cy="2219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8338"/>
          <a:stretch/>
        </p:blipFill>
        <p:spPr>
          <a:xfrm>
            <a:off x="1097280" y="3849689"/>
            <a:ext cx="8553450" cy="24190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70560" y="1011981"/>
            <a:ext cx="10779760" cy="22493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965200" y="3728720"/>
            <a:ext cx="8920480" cy="2560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784080" y="386080"/>
            <a:ext cx="955040" cy="625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10017760" y="4695929"/>
            <a:ext cx="955040" cy="625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961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Finding Items in a Tuple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Assignment-4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8560" y="357723"/>
            <a:ext cx="2962275" cy="10572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76960" y="1062782"/>
            <a:ext cx="6431280" cy="1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" y="1737360"/>
            <a:ext cx="10078720" cy="41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94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Sets and Frozen Sets in Python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288" y="1802871"/>
            <a:ext cx="10058400" cy="4023360"/>
          </a:xfrm>
        </p:spPr>
        <p:txBody>
          <a:bodyPr/>
          <a:lstStyle/>
          <a:p>
            <a:r>
              <a:rPr lang="en-US" dirty="0"/>
              <a:t>A set is a collection of unique data, meaning that elements within a set cannot be duplicated.</a:t>
            </a:r>
          </a:p>
          <a:p>
            <a:r>
              <a:rPr lang="en-US" dirty="0"/>
              <a:t>For instance, if we need to store information about student IDs, a set is suitable since student IDs cannot have duplicates.</a:t>
            </a:r>
          </a:p>
          <a:p>
            <a:endParaRPr lang="en-IN" dirty="0"/>
          </a:p>
        </p:txBody>
      </p:sp>
      <p:pic>
        <p:nvPicPr>
          <p:cNvPr id="1026" name="Picture 2" descr="Python Set El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39" y="2884692"/>
            <a:ext cx="4912741" cy="141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nn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991" y="2357527"/>
            <a:ext cx="3331591" cy="20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3004"/>
          <a:stretch/>
        </p:blipFill>
        <p:spPr>
          <a:xfrm>
            <a:off x="738949" y="4296918"/>
            <a:ext cx="8848725" cy="186112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290320" y="3503655"/>
            <a:ext cx="2194560" cy="6217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Characteristics</a:t>
            </a:r>
            <a:endParaRPr lang="en-IN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665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13716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Create a Set in Python</a:t>
            </a:r>
            <a:br>
              <a:rPr lang="en-US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066800"/>
            <a:ext cx="10058400" cy="4802294"/>
          </a:xfrm>
        </p:spPr>
        <p:txBody>
          <a:bodyPr>
            <a:normAutofit/>
          </a:bodyPr>
          <a:lstStyle/>
          <a:p>
            <a:r>
              <a:rPr lang="en-US" sz="2400" dirty="0"/>
              <a:t>In Python, we create sets by placing all the elements inside curly braces {}, separated by commas.</a:t>
            </a:r>
          </a:p>
          <a:p>
            <a:r>
              <a:rPr lang="en-US" sz="2400" dirty="0"/>
              <a:t>A set can have any number of items and they may be of different types </a:t>
            </a:r>
            <a:r>
              <a:rPr lang="en-US" sz="2400" b="1" dirty="0"/>
              <a:t>(integer, float, tuple, string, etc.). </a:t>
            </a:r>
          </a:p>
          <a:p>
            <a:r>
              <a:rPr lang="en-US" sz="2400" dirty="0"/>
              <a:t>But a set </a:t>
            </a:r>
            <a:r>
              <a:rPr lang="en-US" sz="2400" b="1" dirty="0"/>
              <a:t>cannot have </a:t>
            </a:r>
            <a:r>
              <a:rPr lang="en-US" sz="2400" dirty="0"/>
              <a:t>mutable elements like lists, sets or dictionaries as its elements.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0794"/>
          <a:stretch/>
        </p:blipFill>
        <p:spPr>
          <a:xfrm>
            <a:off x="984250" y="3467947"/>
            <a:ext cx="5132070" cy="1304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3486996"/>
            <a:ext cx="5437505" cy="1266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142" y="5081270"/>
            <a:ext cx="57054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81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79157"/>
            <a:ext cx="10058400" cy="145075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Create an Empty Set in Python</a:t>
            </a:r>
            <a:br>
              <a:rPr lang="en-US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944880"/>
            <a:ext cx="10058400" cy="477181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Creating an empty set is a bit tricky. Empty curly braces {} will make an empty dictionary in Python.</a:t>
            </a:r>
          </a:p>
          <a:p>
            <a:pPr algn="just"/>
            <a:r>
              <a:rPr lang="en-US" sz="2400" dirty="0"/>
              <a:t>To make a set without any elements, we use the set() function without any argument. For example,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81" y="2590800"/>
            <a:ext cx="8554720" cy="35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9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Duplicate Items in a Set</a:t>
            </a:r>
            <a:br>
              <a:rPr lang="en-US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3120" y="359518"/>
            <a:ext cx="4219575" cy="13049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5840" y="1664443"/>
            <a:ext cx="84562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pc="-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Add and Update Set Items in Python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95" y="2495440"/>
            <a:ext cx="8211185" cy="37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16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0"/>
            <a:ext cx="10058400" cy="145075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Remove an Element from a Set</a:t>
            </a:r>
            <a:br>
              <a:rPr lang="en-US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28" y="827315"/>
            <a:ext cx="6414452" cy="2476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82050" y="185449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euclid_circular_a"/>
              </a:rPr>
              <a:t> </a:t>
            </a:r>
            <a:r>
              <a:rPr lang="en-IN" dirty="0">
                <a:solidFill>
                  <a:srgbClr val="0556F3"/>
                </a:solidFill>
                <a:latin typeface="euclid_circular_a"/>
                <a:hlinkClick r:id="rId3"/>
              </a:rPr>
              <a:t>discard()</a:t>
            </a:r>
            <a:r>
              <a:rPr lang="en-IN" dirty="0">
                <a:latin typeface="euclid_circular_a"/>
              </a:rPr>
              <a:t> method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3216275"/>
            <a:ext cx="6819900" cy="32004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254240" y="2065565"/>
            <a:ext cx="3738880" cy="819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Enumerate Function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335020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86603"/>
            <a:ext cx="10058400" cy="580939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6160" y="286603"/>
            <a:ext cx="10129520" cy="6785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080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68437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Set Comprehension</a:t>
            </a:r>
            <a:endParaRPr lang="en-IN" sz="5400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44" y="955040"/>
            <a:ext cx="9855216" cy="48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7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b="1" dirty="0">
                <a:latin typeface="+mn-lt"/>
              </a:rPr>
            </a:br>
            <a:br>
              <a:rPr lang="en-IN" b="1" dirty="0">
                <a:latin typeface="+mn-lt"/>
              </a:rPr>
            </a:br>
            <a:br>
              <a:rPr lang="en-IN" b="1" dirty="0">
                <a:latin typeface="+mn-lt"/>
              </a:rPr>
            </a:br>
            <a:r>
              <a:rPr lang="en-IN" b="1" dirty="0">
                <a:latin typeface="+mn-lt"/>
              </a:rPr>
              <a:t>Constructing Lists in Python</a:t>
            </a:r>
            <a:br>
              <a:rPr lang="en-IN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List in python can be created using 3 methods:</a:t>
            </a:r>
          </a:p>
          <a:p>
            <a:r>
              <a:rPr lang="en-US" sz="2400" b="1" dirty="0"/>
              <a:t>1. List Literals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31" y="2868549"/>
            <a:ext cx="65246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8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8280400" cy="44500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Iterate over a set</a:t>
            </a:r>
            <a:endParaRPr lang="en-I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3450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Python Set Operations(Union)</a:t>
            </a:r>
            <a:br>
              <a:rPr lang="en-IN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4098" name="Picture 2" descr="Set Union in Pyth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09" y="1808480"/>
            <a:ext cx="4410391" cy="289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42" y="1808480"/>
            <a:ext cx="6688138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94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Python Set Operations(Intersection)</a:t>
            </a:r>
            <a:br>
              <a:rPr lang="en-IN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5122" name="Picture 2" descr="Set Intersection in Pyth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r="15522"/>
          <a:stretch/>
        </p:blipFill>
        <p:spPr bwMode="auto">
          <a:xfrm>
            <a:off x="8676639" y="2204720"/>
            <a:ext cx="2926081" cy="25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7" y="1737360"/>
            <a:ext cx="7718743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0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Python Set Operations(Difference)</a:t>
            </a:r>
            <a:br>
              <a:rPr lang="en-IN" b="1" dirty="0"/>
            </a:br>
            <a:endParaRPr lang="en-IN" dirty="0"/>
          </a:p>
        </p:txBody>
      </p:sp>
      <p:pic>
        <p:nvPicPr>
          <p:cNvPr id="6146" name="Picture 2" descr="Set Difference in Pyth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5" r="16726"/>
          <a:stretch/>
        </p:blipFill>
        <p:spPr bwMode="auto">
          <a:xfrm>
            <a:off x="8547668" y="2255520"/>
            <a:ext cx="3248092" cy="296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" y="1737360"/>
            <a:ext cx="7553325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3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Python Set Operations(Symmetric</a:t>
            </a:r>
            <a:br>
              <a:rPr lang="en-IN" b="1" dirty="0">
                <a:latin typeface="+mn-lt"/>
              </a:rPr>
            </a:br>
            <a:r>
              <a:rPr lang="en-IN" b="1" dirty="0">
                <a:latin typeface="+mn-lt"/>
              </a:rPr>
              <a:t> Difference)</a:t>
            </a:r>
            <a:br>
              <a:rPr lang="en-IN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7170" name="Picture 2" descr="Set Symmetric Difference in Pyth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6" r="16879"/>
          <a:stretch/>
        </p:blipFill>
        <p:spPr bwMode="auto">
          <a:xfrm>
            <a:off x="8493759" y="2046613"/>
            <a:ext cx="3403601" cy="30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" y="1656080"/>
            <a:ext cx="7861300" cy="40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09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69891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Dictionary in Python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400" y="698917"/>
            <a:ext cx="10505440" cy="4023360"/>
          </a:xfrm>
        </p:spPr>
        <p:txBody>
          <a:bodyPr>
            <a:normAutofit/>
          </a:bodyPr>
          <a:lstStyle/>
          <a:p>
            <a:r>
              <a:rPr lang="en-US" sz="2400" dirty="0"/>
              <a:t>A Python dictionary is a collection of items, similar to lists and tuples. However, unlike lists and tuples, each item in a dictionary is a key-value pair (consisting of a key and a value).</a:t>
            </a: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786037"/>
            <a:ext cx="10099040" cy="42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0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176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Creating a Dictionary (using {})</a:t>
            </a:r>
            <a:endParaRPr lang="en-IN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904240"/>
            <a:ext cx="8239125" cy="3238500"/>
          </a:xfrm>
          <a:prstGeom prst="rect">
            <a:avLst/>
          </a:prstGeom>
        </p:spPr>
      </p:pic>
      <p:pic>
        <p:nvPicPr>
          <p:cNvPr id="9218" name="Picture 2" descr="Key Value Pairs in a Dictionary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267" y="3807009"/>
            <a:ext cx="9346031" cy="29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1" y="4403725"/>
            <a:ext cx="677672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11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9891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Creating a Dictionary (using </a:t>
            </a:r>
            <a:r>
              <a:rPr lang="en-US" b="1" dirty="0" err="1">
                <a:latin typeface="+mn-lt"/>
              </a:rPr>
              <a:t>dict</a:t>
            </a:r>
            <a:r>
              <a:rPr lang="en-US" b="1" dirty="0">
                <a:latin typeface="+mn-lt"/>
              </a:rPr>
              <a:t>())</a:t>
            </a:r>
            <a:endParaRPr lang="en-IN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108393"/>
            <a:ext cx="4744720" cy="39338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959600" y="1402080"/>
            <a:ext cx="4886960" cy="944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Accessing Dictionary Items</a:t>
            </a:r>
            <a:endParaRPr lang="en-IN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835" y="2502852"/>
            <a:ext cx="50482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68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70"/>
            <a:ext cx="10058400" cy="145075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Add Items to a Dictionary</a:t>
            </a:r>
            <a:br>
              <a:rPr lang="en-US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3108"/>
            <a:ext cx="7061200" cy="29908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853680" y="703108"/>
            <a:ext cx="3708400" cy="1158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-5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Delete an item from Dictionary</a:t>
            </a:r>
            <a:endParaRPr lang="en-IN" sz="3200" b="1" spc="-50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2153865"/>
            <a:ext cx="50577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96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1280" y="0"/>
            <a:ext cx="10058400" cy="1450757"/>
          </a:xfrm>
        </p:spPr>
        <p:txBody>
          <a:bodyPr/>
          <a:lstStyle/>
          <a:p>
            <a:r>
              <a:rPr lang="en-IN" b="1" dirty="0">
                <a:latin typeface="+mn-lt"/>
              </a:rPr>
              <a:t>Change Dictionary Items</a:t>
            </a:r>
            <a:br>
              <a:rPr lang="en-IN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5378"/>
            <a:ext cx="6939280" cy="2809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0" y="3535253"/>
            <a:ext cx="5382577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2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b="1" dirty="0">
                <a:latin typeface="+mn-lt"/>
              </a:rPr>
            </a:br>
            <a:br>
              <a:rPr lang="en-IN" b="1" dirty="0">
                <a:latin typeface="+mn-lt"/>
              </a:rPr>
            </a:br>
            <a:br>
              <a:rPr lang="en-IN" b="1" dirty="0">
                <a:latin typeface="+mn-lt"/>
              </a:rPr>
            </a:br>
            <a:r>
              <a:rPr lang="en-IN" b="1" dirty="0">
                <a:latin typeface="+mn-lt"/>
              </a:rPr>
              <a:t>Constructing Lists in Python</a:t>
            </a:r>
            <a:br>
              <a:rPr lang="en-IN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List in python can be created using 3 methods:</a:t>
            </a:r>
          </a:p>
          <a:p>
            <a:r>
              <a:rPr lang="en-US" sz="2400" b="1" dirty="0"/>
              <a:t>2. list()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34" y="2825496"/>
            <a:ext cx="79914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79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9731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Dictionary Comprehension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043305"/>
            <a:ext cx="775208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19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723"/>
            <a:ext cx="10058400" cy="72939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Iterate Through a Dictionary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400"/>
            <a:ext cx="6309360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30" y="989647"/>
            <a:ext cx="5143500" cy="256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805" y="2596832"/>
            <a:ext cx="2983610" cy="358457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905760" y="4307840"/>
            <a:ext cx="934720" cy="751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9670733" y="237807"/>
            <a:ext cx="934720" cy="751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8038085" y="4783137"/>
            <a:ext cx="934720" cy="751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4795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8875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Reading Dictionary from User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" y="975360"/>
            <a:ext cx="11531600" cy="51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12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8875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Dictionary Functions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975360"/>
            <a:ext cx="10058400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40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147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Dictionary Membership test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351280"/>
            <a:ext cx="7457440" cy="47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49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20" y="0"/>
            <a:ext cx="10058400" cy="6785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Assignment-5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782320"/>
            <a:ext cx="11612880" cy="3908214"/>
          </a:xfrm>
        </p:spPr>
        <p:txBody>
          <a:bodyPr>
            <a:noAutofit/>
          </a:bodyPr>
          <a:lstStyle/>
          <a:p>
            <a:r>
              <a:rPr lang="en-US" sz="2400" dirty="0"/>
              <a:t>1) Write a  Python script to sort (ascending and descending) a dictionary by value.</a:t>
            </a:r>
          </a:p>
          <a:p>
            <a:r>
              <a:rPr lang="en-US" sz="2400" dirty="0"/>
              <a:t>2) Write a  Python script to concatenate the following dictionaries to create a new one.</a:t>
            </a:r>
          </a:p>
          <a:p>
            <a:r>
              <a:rPr lang="en-US" sz="2400" dirty="0"/>
              <a:t>Sample Dictionary :</a:t>
            </a:r>
            <a:br>
              <a:rPr lang="en-US" sz="2400" dirty="0"/>
            </a:br>
            <a:r>
              <a:rPr lang="en-US" sz="2400" dirty="0"/>
              <a:t>dic1={1:10, 2:20}</a:t>
            </a:r>
            <a:br>
              <a:rPr lang="en-US" sz="2400" dirty="0"/>
            </a:br>
            <a:r>
              <a:rPr lang="en-US" sz="2400" dirty="0"/>
              <a:t>dic2={3:30, 4:40}</a:t>
            </a:r>
            <a:br>
              <a:rPr lang="en-US" sz="2400" dirty="0"/>
            </a:br>
            <a:r>
              <a:rPr lang="en-US" sz="2400" dirty="0"/>
              <a:t>dic3={5:50,6:60}</a:t>
            </a:r>
            <a:br>
              <a:rPr lang="en-US" sz="2400" dirty="0"/>
            </a:br>
            <a:r>
              <a:rPr lang="en-US" sz="2400" dirty="0"/>
              <a:t>Expected Result : {1: 10, 2: 20, 3: 30, 4: 40, 5: 50, 6: 60}</a:t>
            </a:r>
          </a:p>
          <a:p>
            <a:r>
              <a:rPr lang="en-US" sz="2400" dirty="0"/>
              <a:t>3) Write a  Python script to print a dictionary where the keys are numbers between 1 and 15 (both included) and the values are the square of the keys.</a:t>
            </a:r>
          </a:p>
          <a:p>
            <a:r>
              <a:rPr lang="en-US" sz="2400" dirty="0"/>
              <a:t>4) Write a Python program to remove duplicates from the dictionary.</a:t>
            </a:r>
          </a:p>
          <a:p>
            <a:r>
              <a:rPr lang="en-US" sz="2400" dirty="0"/>
              <a:t>5) Write a  Python program to print all distinct values in a dictionary.</a:t>
            </a:r>
            <a:br>
              <a:rPr lang="en-US" sz="2400" dirty="0"/>
            </a:br>
            <a:r>
              <a:rPr lang="en-US" sz="2400" dirty="0"/>
              <a:t>Sample Data : [{"V":"S001"}, {"V": "S002"}, {"VI": "S001"}, {"VI": "S005"}, {"VII":"S005"}, {"V":"S009"},{"VIII":"S007"}]</a:t>
            </a:r>
            <a:br>
              <a:rPr lang="en-US" sz="2400" dirty="0"/>
            </a:br>
            <a:r>
              <a:rPr lang="en-US" sz="2400" dirty="0"/>
              <a:t>Expected Output : Unique Values: {'S005', 'S002', 'S007', 'S001', 'S009'}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411017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395A-E400-CED8-FADA-4C5B060F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Contact 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AABD2-4FB9-D60B-0B66-B2E7C6F2B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2237"/>
            <a:ext cx="10058400" cy="4023360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         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FLY THE NEST</a:t>
            </a:r>
            <a:endParaRPr lang="en-US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 marL="0" indent="0" algn="l" fontAlgn="base">
              <a:buNone/>
            </a:pPr>
            <a:r>
              <a:rPr lang="en-US" dirty="0">
                <a:solidFill>
                  <a:srgbClr val="000000"/>
                </a:solidFill>
                <a:latin typeface="Montserrat" panose="00000500000000000000" pitchFamily="2" charset="0"/>
              </a:rPr>
              <a:t>          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Connekt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,</a:t>
            </a:r>
          </a:p>
          <a:p>
            <a:pPr marL="0" indent="0" algn="l" fontAlgn="base">
              <a:buNone/>
            </a:pPr>
            <a:r>
              <a:rPr lang="en-US" dirty="0">
                <a:solidFill>
                  <a:srgbClr val="000000"/>
                </a:solidFill>
                <a:latin typeface="Montserrat" panose="00000500000000000000" pitchFamily="2" charset="0"/>
              </a:rPr>
              <a:t>           13</a:t>
            </a:r>
            <a:r>
              <a:rPr lang="en-US" baseline="30000" dirty="0">
                <a:solidFill>
                  <a:srgbClr val="000000"/>
                </a:solidFill>
                <a:latin typeface="Montserrat" panose="00000500000000000000" pitchFamily="2" charset="0"/>
              </a:rPr>
              <a:t>TH</a:t>
            </a:r>
            <a:r>
              <a:rPr lang="en-US" dirty="0">
                <a:solidFill>
                  <a:srgbClr val="000000"/>
                </a:solidFill>
                <a:latin typeface="Montserrat" panose="00000500000000000000" pitchFamily="2" charset="0"/>
              </a:rPr>
              <a:t> Floor, Gala Empire, </a:t>
            </a:r>
            <a:r>
              <a:rPr lang="en-US" dirty="0" err="1">
                <a:solidFill>
                  <a:srgbClr val="000000"/>
                </a:solidFill>
                <a:latin typeface="Montserrat" panose="00000500000000000000" pitchFamily="2" charset="0"/>
              </a:rPr>
              <a:t>Thaltej</a:t>
            </a:r>
            <a:r>
              <a:rPr lang="en-US" dirty="0">
                <a:solidFill>
                  <a:srgbClr val="000000"/>
                </a:solidFill>
                <a:latin typeface="Montserrat" panose="00000500000000000000" pitchFamily="2" charset="0"/>
              </a:rPr>
              <a:t>,</a:t>
            </a:r>
          </a:p>
          <a:p>
            <a:pPr marL="0" indent="0" algn="l" fontAlgn="base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          Ahmedabad, Gujarat, India</a:t>
            </a:r>
          </a:p>
          <a:p>
            <a:pPr marL="0" indent="0" algn="l" fontAlgn="base">
              <a:buNone/>
            </a:pPr>
            <a:endParaRPr lang="en-US" sz="400" b="0" i="0" dirty="0">
              <a:solidFill>
                <a:srgbClr val="6B6A6A"/>
              </a:solidFill>
              <a:effectLst/>
              <a:latin typeface="Montserrat" panose="00000500000000000000" pitchFamily="2" charset="0"/>
            </a:endParaRPr>
          </a:p>
          <a:p>
            <a:pPr marL="0" indent="0" algn="l" fontAlgn="base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          +91 6354283836</a:t>
            </a:r>
          </a:p>
          <a:p>
            <a:pPr marL="0" indent="0" algn="l" fontAlgn="base">
              <a:buNone/>
            </a:pPr>
            <a:endParaRPr lang="en-US" sz="400" b="0" i="0" dirty="0">
              <a:solidFill>
                <a:srgbClr val="6B6A6A"/>
              </a:solidFill>
              <a:effectLst/>
              <a:latin typeface="Montserrat" panose="00000500000000000000" pitchFamily="2" charset="0"/>
            </a:endParaRPr>
          </a:p>
          <a:p>
            <a:pPr marL="0" indent="0" fontAlgn="base">
              <a:buNone/>
            </a:pPr>
            <a:r>
              <a:rPr lang="en-US" dirty="0">
                <a:solidFill>
                  <a:srgbClr val="000000"/>
                </a:solidFill>
                <a:latin typeface="Montserrat" panose="00000500000000000000" pitchFamily="2" charset="0"/>
              </a:rPr>
              <a:t>           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info@flythenest.in </a:t>
            </a:r>
          </a:p>
          <a:p>
            <a:pPr marL="0" indent="0" fontAlgn="base">
              <a:buNone/>
            </a:pPr>
            <a:endParaRPr lang="en-US" sz="400" b="0" i="0" dirty="0">
              <a:solidFill>
                <a:srgbClr val="6B6A6A"/>
              </a:solidFill>
              <a:effectLst/>
              <a:latin typeface="Montserrat" panose="00000500000000000000" pitchFamily="2" charset="0"/>
            </a:endParaRPr>
          </a:p>
          <a:p>
            <a:pPr marL="0" indent="0" algn="l" fontAlgn="base">
              <a:buNone/>
            </a:pPr>
            <a:r>
              <a:rPr lang="en-US" dirty="0">
                <a:solidFill>
                  <a:srgbClr val="000000"/>
                </a:solidFill>
                <a:latin typeface="Montserrat" panose="00000500000000000000" pitchFamily="2" charset="0"/>
              </a:rPr>
              <a:t>           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www.flythenest.in </a:t>
            </a:r>
            <a:endParaRPr lang="en-US" b="0" i="0" dirty="0">
              <a:solidFill>
                <a:srgbClr val="6B6A6A"/>
              </a:solidFill>
              <a:effectLst/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 descr="Location Icon Png Transparent Background , Transparent Cartoon, Free ...">
            <a:extLst>
              <a:ext uri="{FF2B5EF4-FFF2-40B4-BE49-F238E27FC236}">
                <a16:creationId xmlns:a16="http://schemas.microsoft.com/office/drawing/2014/main" id="{FA03F303-A493-6907-029F-249F58E3B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64" y="2634919"/>
            <a:ext cx="233154" cy="23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9DABD86-300E-9444-5D0C-6598D9934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19" y="4211521"/>
            <a:ext cx="233154" cy="23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30A10-5BA1-21E8-227E-C5F86D788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004" y="4910504"/>
            <a:ext cx="230752" cy="230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7EBDF-C250-CC22-E852-AA1E7D66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04" y="5609781"/>
            <a:ext cx="233153" cy="2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29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479B-564A-C0BC-1152-8AE453B61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8800" dirty="0">
                <a:latin typeface="Edwardian Script ITC" panose="030303020407070D0804" pitchFamily="66" charset="0"/>
              </a:rPr>
              <a:t>Thank You</a:t>
            </a:r>
            <a:endParaRPr lang="en-IN" sz="8800" dirty="0"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17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b="1" dirty="0">
                <a:latin typeface="+mn-lt"/>
              </a:rPr>
            </a:br>
            <a:br>
              <a:rPr lang="en-IN" b="1" dirty="0">
                <a:latin typeface="+mn-lt"/>
              </a:rPr>
            </a:br>
            <a:br>
              <a:rPr lang="en-IN" b="1" dirty="0">
                <a:latin typeface="+mn-lt"/>
              </a:rPr>
            </a:br>
            <a:r>
              <a:rPr lang="en-IN" b="1" dirty="0">
                <a:latin typeface="+mn-lt"/>
              </a:rPr>
              <a:t>Constructing Lists in Python</a:t>
            </a:r>
            <a:br>
              <a:rPr lang="en-IN" b="1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List in python can be created using 3 methods:</a:t>
            </a:r>
          </a:p>
          <a:p>
            <a:r>
              <a:rPr lang="en-US" sz="2400" b="1" dirty="0"/>
              <a:t>3. list Comprehension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7280" y="2934084"/>
            <a:ext cx="98846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List comprehensions allow you to quickly create and transform lists using a syntax that mimics a for loop but in a single line of code.</a:t>
            </a:r>
          </a:p>
        </p:txBody>
      </p:sp>
      <p:pic>
        <p:nvPicPr>
          <p:cNvPr id="1031" name="Picture 7" descr="Python list comprehension : Learn by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367" y="3857414"/>
            <a:ext cx="5806313" cy="222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58" y="4573399"/>
            <a:ext cx="38766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26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Accessing values from the list</a:t>
            </a:r>
            <a:endParaRPr lang="en-IN" sz="4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4333875" cy="172402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387" y="1737360"/>
            <a:ext cx="6428613" cy="230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4151904"/>
            <a:ext cx="6762750" cy="189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Accessing Multiple Items from the List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6853" y="1972437"/>
            <a:ext cx="3619500" cy="78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97280" y="1841087"/>
            <a:ext cx="663854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The </a:t>
            </a:r>
            <a:r>
              <a:rPr lang="en-IN" sz="2800" b="1" dirty="0"/>
              <a:t>[</a:t>
            </a:r>
            <a:r>
              <a:rPr lang="en-IN" sz="2800" b="1" dirty="0" err="1"/>
              <a:t>start:stop:step</a:t>
            </a:r>
            <a:r>
              <a:rPr lang="en-IN" sz="2800" b="1" dirty="0"/>
              <a:t>] </a:t>
            </a:r>
            <a:r>
              <a:rPr lang="en-IN" sz="2400" dirty="0"/>
              <a:t>part of this construct is known as the </a:t>
            </a:r>
            <a:r>
              <a:rPr lang="en-IN" sz="2400" b="1" dirty="0"/>
              <a:t>slicing operator</a:t>
            </a:r>
            <a:r>
              <a:rPr lang="en-IN" sz="24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Its syntax consists of a pair of square brackets and three optional indices, start, stop, and step.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The second colon is optional. You typically use it only in those cases where you need a step value different from 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824" y="2988564"/>
            <a:ext cx="4096511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560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FTN model PPT</Template>
  <TotalTime>13592</TotalTime>
  <Words>1459</Words>
  <Application>Microsoft Office PowerPoint</Application>
  <PresentationFormat>Widescreen</PresentationFormat>
  <Paragraphs>161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Edwardian Script ITC</vt:lpstr>
      <vt:lpstr>euclid_circular_a</vt:lpstr>
      <vt:lpstr>Montserrat</vt:lpstr>
      <vt:lpstr>Retrospect</vt:lpstr>
      <vt:lpstr>PowerPoint Presentation</vt:lpstr>
      <vt:lpstr>Python Data Types</vt:lpstr>
      <vt:lpstr>List in python</vt:lpstr>
      <vt:lpstr>Characteristics of List Objects</vt:lpstr>
      <vt:lpstr>   Constructing Lists in Python </vt:lpstr>
      <vt:lpstr>   Constructing Lists in Python </vt:lpstr>
      <vt:lpstr>   Constructing Lists in Python </vt:lpstr>
      <vt:lpstr>Accessing values from the list</vt:lpstr>
      <vt:lpstr>Accessing Multiple Items from the List</vt:lpstr>
      <vt:lpstr>Slicing List</vt:lpstr>
      <vt:lpstr>Creating a copy of a List</vt:lpstr>
      <vt:lpstr>Shallow Copy (Three Methods)</vt:lpstr>
      <vt:lpstr>Shallow Copy (Three Methods)</vt:lpstr>
      <vt:lpstr>Shallow Copy (Three Methods)</vt:lpstr>
      <vt:lpstr>Deep Copy of List</vt:lpstr>
      <vt:lpstr>Copy vs Aliases of List</vt:lpstr>
      <vt:lpstr>Reading List from User</vt:lpstr>
      <vt:lpstr>Updating items in List</vt:lpstr>
      <vt:lpstr>Growing and Shrinking List Dynamically</vt:lpstr>
      <vt:lpstr>Inserting elements in List</vt:lpstr>
      <vt:lpstr>Delete Items from the List</vt:lpstr>
      <vt:lpstr>Delete Items from the List</vt:lpstr>
      <vt:lpstr>Concatenating and Repeating Lists</vt:lpstr>
      <vt:lpstr>Reversing a List                            Sorting a List</vt:lpstr>
      <vt:lpstr>Assignment-3</vt:lpstr>
      <vt:lpstr>Tuple in Python </vt:lpstr>
      <vt:lpstr>Characteristics of Tuple</vt:lpstr>
      <vt:lpstr>Constructing Tuple in Python</vt:lpstr>
      <vt:lpstr>Tuple as a result of Wrapping the generator Object</vt:lpstr>
      <vt:lpstr>Accessing Items in a Tuple: Indexing</vt:lpstr>
      <vt:lpstr>Accessing Items in a Tuple: Indexing</vt:lpstr>
      <vt:lpstr>Exploring Tuple Immutability </vt:lpstr>
      <vt:lpstr>Exploring Tuple Immutability</vt:lpstr>
      <vt:lpstr>Packing and Unpacking Tuples </vt:lpstr>
      <vt:lpstr>Packing and Unpacking Tuples </vt:lpstr>
      <vt:lpstr>Creating Copies of a Tuple </vt:lpstr>
      <vt:lpstr>PowerPoint Presentation</vt:lpstr>
      <vt:lpstr>PowerPoint Presentation</vt:lpstr>
      <vt:lpstr>Concatenating and Repeating Tuples </vt:lpstr>
      <vt:lpstr>Reversing and Sorting Tuples </vt:lpstr>
      <vt:lpstr>Traversing Tuples in Python </vt:lpstr>
      <vt:lpstr>Finding Items in a Tuple Assignment-4</vt:lpstr>
      <vt:lpstr>Sets and Frozen Sets in Python</vt:lpstr>
      <vt:lpstr>Create a Set in Python </vt:lpstr>
      <vt:lpstr>Create an Empty Set in Python </vt:lpstr>
      <vt:lpstr>Duplicate Items in a Set </vt:lpstr>
      <vt:lpstr>Remove an Element from a Set </vt:lpstr>
      <vt:lpstr>PowerPoint Presentation</vt:lpstr>
      <vt:lpstr>Set Comprehension</vt:lpstr>
      <vt:lpstr>Iterate over a set</vt:lpstr>
      <vt:lpstr>Python Set Operations(Union) </vt:lpstr>
      <vt:lpstr>Python Set Operations(Intersection) </vt:lpstr>
      <vt:lpstr>Python Set Operations(Difference) </vt:lpstr>
      <vt:lpstr>Python Set Operations(Symmetric  Difference) </vt:lpstr>
      <vt:lpstr>Dictionary in Python</vt:lpstr>
      <vt:lpstr>Creating a Dictionary (using {})</vt:lpstr>
      <vt:lpstr>Creating a Dictionary (using dict())</vt:lpstr>
      <vt:lpstr>Add Items to a Dictionary </vt:lpstr>
      <vt:lpstr>Change Dictionary Items </vt:lpstr>
      <vt:lpstr>Dictionary Comprehension</vt:lpstr>
      <vt:lpstr>Iterate Through a Dictionary</vt:lpstr>
      <vt:lpstr>Reading Dictionary from User</vt:lpstr>
      <vt:lpstr>Dictionary Functions</vt:lpstr>
      <vt:lpstr>Dictionary Membership test</vt:lpstr>
      <vt:lpstr>Assignment-5</vt:lpstr>
      <vt:lpstr>Contact 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DBMS</dc:title>
  <dc:creator>LJMCA</dc:creator>
  <cp:lastModifiedBy>Aditya Goswami</cp:lastModifiedBy>
  <cp:revision>593</cp:revision>
  <dcterms:created xsi:type="dcterms:W3CDTF">2022-01-28T06:23:03Z</dcterms:created>
  <dcterms:modified xsi:type="dcterms:W3CDTF">2024-04-21T18:13:21Z</dcterms:modified>
</cp:coreProperties>
</file>